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4" r:id="rId4"/>
    <p:sldId id="261" r:id="rId5"/>
    <p:sldId id="267" r:id="rId6"/>
    <p:sldId id="263" r:id="rId7"/>
    <p:sldId id="265" r:id="rId8"/>
    <p:sldId id="268" r:id="rId9"/>
    <p:sldId id="269" r:id="rId10"/>
    <p:sldId id="270" r:id="rId11"/>
    <p:sldId id="271" r:id="rId12"/>
    <p:sldId id="274" r:id="rId13"/>
    <p:sldId id="272" r:id="rId14"/>
    <p:sldId id="273" r:id="rId15"/>
    <p:sldId id="276" r:id="rId16"/>
    <p:sldId id="275" r:id="rId17"/>
    <p:sldId id="280" r:id="rId18"/>
    <p:sldId id="277" r:id="rId19"/>
    <p:sldId id="26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-162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49BC9-F367-4A02-B7A6-E1801B024E5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DDC60-E2ED-4ED5-BFD1-5926A5B2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6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2"/>
            <a:ext cx="12188427" cy="6860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4088"/>
            <a:ext cx="2743200" cy="207387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4088"/>
            <a:ext cx="4114800" cy="20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4088"/>
            <a:ext cx="2743200" cy="207387"/>
          </a:xfrm>
        </p:spPr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EC9-DA4D-404C-BE55-D1D2E2921C6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dmin-smolensk.ru/img/image/news/2013/13_2013/21_08_2013_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dmin-smolensk.ru/img/image/news/2013/13_2013/21_08_2013_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564" y="2175164"/>
            <a:ext cx="7086600" cy="2249199"/>
          </a:xfrm>
        </p:spPr>
        <p:txBody>
          <a:bodyPr>
            <a:noAutofit/>
          </a:bodyPr>
          <a:lstStyle/>
          <a:p>
            <a:r>
              <a:rPr lang="ru-RU" dirty="0" smtClean="0"/>
              <a:t> Сотрудничество профессиональной образовательной организации со священнослужителями Рославльского благочиния Смоленской епархии по духовно-нравственному воспитанию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673601"/>
            <a:ext cx="5651500" cy="1655762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r>
              <a:rPr lang="ru-RU" sz="2000" b="1" i="1" dirty="0" smtClean="0"/>
              <a:t>Сорокина Ольга Викторовна, </a:t>
            </a:r>
            <a:endParaRPr lang="ru-RU" sz="2000" b="1" i="1" dirty="0"/>
          </a:p>
          <a:p>
            <a:r>
              <a:rPr lang="ru-RU" sz="2000" b="1" i="1" dirty="0" smtClean="0"/>
              <a:t>преподаватель СОГБОУ СПО «Рославльский техникум промышленности и сферы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2172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20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551" y="2162910"/>
            <a:ext cx="3166686" cy="239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P102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732" y="773723"/>
            <a:ext cx="3095474" cy="3756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F:\конкурсные фотки\P1010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739" y="2124223"/>
            <a:ext cx="3168356" cy="241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4432" y="489606"/>
            <a:ext cx="7632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Традиционные выставки православной литературы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G:\DSC046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589" y="1209367"/>
            <a:ext cx="5207314" cy="3200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9684" y="1123785"/>
            <a:ext cx="58188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Крестный ход в день Казанской иконы Божией Матери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1030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9814" y="1519311"/>
            <a:ext cx="4054121" cy="3291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Содержимое 3" descr="P1020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00" y="1464686"/>
            <a:ext cx="4056809" cy="3304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0187" y="445361"/>
            <a:ext cx="113052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Посещаем храмы Рославля и Смоленска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10" descr="img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763" y="1470003"/>
            <a:ext cx="2307099" cy="3327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545" y="1325637"/>
            <a:ext cx="4720180" cy="344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3" descr="P102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2830" y="1316282"/>
            <a:ext cx="4720034" cy="345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8710" y="474858"/>
            <a:ext cx="113415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Экскурсии в музей Православной гимназии №2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P1020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020" y="621322"/>
            <a:ext cx="4187484" cy="35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20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490" y="613738"/>
            <a:ext cx="4315977" cy="350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9828" y="4163089"/>
            <a:ext cx="11338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Встречи на Страстной неделе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P100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484" y="1281923"/>
            <a:ext cx="4877386" cy="3431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:\3 конкурс православия\P100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31" y="1774593"/>
            <a:ext cx="4220307" cy="2968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3 конкурс православия\P1000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382" y="2359742"/>
            <a:ext cx="3404382" cy="2352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4431" y="474857"/>
            <a:ext cx="112757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Фестиваль православной культуры «Отечество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моё православное»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ЕМИНАР\IMG_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614" y="2700998"/>
            <a:ext cx="3165231" cy="2110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СЕМИНАР\IMG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72" y="2700998"/>
            <a:ext cx="3137095" cy="2109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F:\СЕМИНАР\НАШ СЕМИНАР\семинар\IMG_0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480" y="1913206"/>
            <a:ext cx="4403190" cy="2912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6398" y="440703"/>
            <a:ext cx="1134642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Областной семинар по духовно – нравственному воспитанию «Проблемы и перспективы внедрения дисциплин духовно – нравственного направления в профессиональном образовании»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СЕМИНАР\IMG_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594" y="664332"/>
            <a:ext cx="2970593" cy="198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3077" name="Picture 5" descr="F:\СЕМИНАР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752" y="2823175"/>
            <a:ext cx="2958322" cy="197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3078" name="Picture 6" descr="F:\СЕМИНАР\IMG_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089" y="651033"/>
            <a:ext cx="2978633" cy="200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7" name="Picture 2" descr="F:\СЕМИНАР\IMG_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3120" y="2822931"/>
            <a:ext cx="2968477" cy="196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7414" y="476446"/>
            <a:ext cx="47445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Открытый урок по Истории православной культуры земли Смоленской по благословению епископа Смоленского и Вяземского Исидора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606" y="867581"/>
            <a:ext cx="5510224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922" y="457201"/>
            <a:ext cx="5096213" cy="44982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коллектива техникума  по патриотическому  и духовно-нравственному воспитанию была оценена: 2012 год -  награждение Почетным знаком Правительства Российской Федерации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168" y="454025"/>
            <a:ext cx="11312665" cy="45197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i="1" dirty="0" smtClean="0">
                <a:latin typeface="Gabriola" pitchFamily="82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«… Мы должны научиться жить, не разрушая памятники, не разрушая прошлое. Опыт истории обогащает человека. &lt;…&gt; Если мы научимся жить в мире со своей совестью, научимся бороться за свои политические идеалы, не прибегая к цинизму, бороться за экономическое процветание, ни у кого ничего не отнимая, то в процессе этого созидательного труда у нас вырастут плоды примирения и согласия» </a:t>
            </a:r>
          </a:p>
          <a:p>
            <a:pPr algn="r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Патриарх Московский и всея Руси Кирилл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023" y="426316"/>
            <a:ext cx="11312665" cy="453069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 «Смоленщина является исконной землей Святой Руси. Церковная ее история полна памятными событиями, именами, датами, значимыми не только для местного прошлого, но и для духовной истории России. Более того, именно из таких земель складывалось единое духовное целое, которое мы называем сегодня нашей великой национальной культурой».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Патриарх Московский и всея Руси Кирилл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793" y="2295823"/>
            <a:ext cx="789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Благодарю </a:t>
            </a:r>
            <a:r>
              <a:rPr lang="ru-RU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 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dmin-smolensk.ru/photos/resized/21_08_2013_11_400_26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724" y="2058258"/>
            <a:ext cx="4416947" cy="2795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dmin-smolensk.ru/photos/resized/21_08_2013_9_400_26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786" y="2090369"/>
            <a:ext cx="4409736" cy="2777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697" y="589895"/>
            <a:ext cx="111940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Подписание соглашения о духовном и гражданском сотрудничестве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7" y="458174"/>
            <a:ext cx="1137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«Особая сфера воспитательной работы  -  ограждение детей, подростков и юношества от одной из самых больших бед  - пустоты души,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бездуховности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Настоящий человек начинается там, где есть святыни души…  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91610" y="1828374"/>
            <a:ext cx="3626402" cy="2977566"/>
            <a:chOff x="1205345" y="1856509"/>
            <a:chExt cx="3626402" cy="29775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5400000">
              <a:off x="1542739" y="1545067"/>
              <a:ext cx="2977566" cy="3600450"/>
            </a:xfrm>
            <a:prstGeom prst="homePlate">
              <a:avLst>
                <a:gd name="adj" fmla="val 25000"/>
              </a:avLst>
            </a:prstGeom>
            <a:noFill/>
            <a:ln w="50800">
              <a:solidFill>
                <a:srgbClr val="CCCC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05345" y="2895600"/>
              <a:ext cx="3574473" cy="190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30000"/>
                </a:spcBef>
                <a:defRPr/>
              </a:pP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«</a:t>
              </a:r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Там,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где не велик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нравственный облик,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нет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порядочного человека»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0332" y="1883791"/>
            <a:ext cx="3600450" cy="2919983"/>
            <a:chOff x="7531680" y="1911926"/>
            <a:chExt cx="3600450" cy="29199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-5400000">
              <a:off x="7871913" y="1571693"/>
              <a:ext cx="2919983" cy="3600450"/>
            </a:xfrm>
            <a:prstGeom prst="homePlate">
              <a:avLst>
                <a:gd name="adj" fmla="val 25000"/>
              </a:avLst>
            </a:prstGeom>
            <a:noFill/>
            <a:ln w="50800">
              <a:solidFill>
                <a:srgbClr val="CCCC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553036" y="2867891"/>
              <a:ext cx="3572164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« Есть много родов воспитания, но всех выше должно стоять образование нравственное»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РАФАИЛ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53" y="634408"/>
            <a:ext cx="2857677" cy="409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18291" y="858316"/>
            <a:ext cx="733796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первые шаги в деле православного воспитания  молодежи поддерживал и направлял отец Рафаил (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Ивочкин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47938" y="1900601"/>
            <a:ext cx="3092116" cy="160058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духовно-нравственного и патриотического воспитания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30045" y="575705"/>
            <a:ext cx="3974302" cy="1317522"/>
          </a:xfrm>
          <a:prstGeom prst="wedgeRoundRectCallout">
            <a:avLst>
              <a:gd name="adj1" fmla="val 42674"/>
              <a:gd name="adj2" fmla="val 10807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Воспитание чувства патриотизма, активной гражданской позиции, сопричастности к героической истории Российского государства, готовности служить Отечеству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89810" y="3466909"/>
            <a:ext cx="3966412" cy="1317522"/>
          </a:xfrm>
          <a:prstGeom prst="wedgeRoundRectCallout">
            <a:avLst>
              <a:gd name="adj1" fmla="val 43220"/>
              <a:gd name="adj2" fmla="val -10499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Консолидация и координация деятельности   семьи, образовательного учреждения, общественности в духовно-нравственном воспитании студентов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628021" y="3470917"/>
            <a:ext cx="3935490" cy="1317522"/>
          </a:xfrm>
          <a:prstGeom prst="wedgeRoundRectCallout">
            <a:avLst>
              <a:gd name="adj1" fmla="val -44475"/>
              <a:gd name="adj2" fmla="val -9183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Формирование духовно-нравственных ориентиров на основе традиционных общечеловеческих и христианских ценностей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435515" y="588254"/>
            <a:ext cx="4067321" cy="1317522"/>
          </a:xfrm>
          <a:prstGeom prst="wedgeRoundRectCallout">
            <a:avLst>
              <a:gd name="adj1" fmla="val -41268"/>
              <a:gd name="adj2" fmla="val 11359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Раскрытие определяющей роли Православия в становлении культурных и духовно-нравственных традиций русского народа, гражданских основ Российского государства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166" y="1195752"/>
            <a:ext cx="113104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Аудиторная работа: 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уроки  истории православной культуры земли Смоленской; литературы; истории; географии; ОБЖ;  деловой культуры; обществознания и права;</a:t>
            </a:r>
          </a:p>
          <a:p>
            <a:pPr algn="just" eaLnBrk="0" hangingPunct="0"/>
            <a:endParaRPr lang="ru-RU" sz="2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Классные часы </a:t>
            </a:r>
            <a:r>
              <a:rPr lang="ru-RU" sz="2200" b="1" dirty="0" smtClean="0">
                <a:cs typeface="Times New Roman" pitchFamily="18" charset="0"/>
              </a:rPr>
              <a:t>по духовно-нравственному и патриотическому воспитанию;</a:t>
            </a:r>
          </a:p>
          <a:p>
            <a:pPr algn="just" eaLnBrk="0" hangingPunct="0"/>
            <a:endParaRPr lang="ru-RU" sz="2200" b="1" dirty="0" smtClean="0"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Внеаудиторная работа: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Экскурсии в </a:t>
            </a:r>
            <a:r>
              <a:rPr lang="ru-RU" sz="2200" b="1" dirty="0" err="1" smtClean="0">
                <a:solidFill>
                  <a:srgbClr val="000000"/>
                </a:solidFill>
                <a:cs typeface="Times New Roman" pitchFamily="18" charset="0"/>
              </a:rPr>
              <a:t>Спасо-Преображенский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  монастырь и другие православные храмы города и </a:t>
            </a:r>
            <a:r>
              <a:rPr lang="ru-RU" sz="2200" b="1" dirty="0" err="1" smtClean="0">
                <a:solidFill>
                  <a:srgbClr val="000000"/>
                </a:solidFill>
                <a:cs typeface="Times New Roman" pitchFamily="18" charset="0"/>
              </a:rPr>
              <a:t>Рославльского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 благочиния; участие в Сретенских встречах, проводимых Православной гимназией № 2; посещение выставок и музеев; организация походов, конкурсов, концертов.</a:t>
            </a:r>
          </a:p>
          <a:p>
            <a:pPr algn="just" eaLnBrk="0" hangingPunct="0"/>
            <a:endParaRPr lang="ru-RU" sz="2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Особое внимание уделяется разноплановой работе с ветеранами войны и труда.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0164" y="477354"/>
            <a:ext cx="94868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ДУХОВНО-НРАВСТВЕННОЕ  ВОСПИТАНИЕ В</a:t>
            </a:r>
            <a:endParaRPr lang="ru-RU" b="1" dirty="0" smtClean="0"/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СОГБОУ СПО «</a:t>
            </a:r>
            <a:r>
              <a:rPr lang="ru-RU" b="1" dirty="0" err="1" smtClean="0">
                <a:solidFill>
                  <a:srgbClr val="000000"/>
                </a:solidFill>
                <a:cs typeface="Times New Roman" pitchFamily="18" charset="0"/>
              </a:rPr>
              <a:t>Рославльский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техникум промышленности и сферы обслуживания»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P104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10" y="1684818"/>
            <a:ext cx="3573193" cy="2679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 descr="C:\Documents and Settings\User\Рабочий стол\P104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333" y="2167785"/>
            <a:ext cx="3572579" cy="2679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C:\Documents and Settings\User\Рабочий стол\P105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59" y="1278618"/>
            <a:ext cx="3598396" cy="2702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93426" y="489606"/>
            <a:ext cx="111872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Памяти погибших и репрессированных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ФОТО ДОПОЛНИТЕЛЬНО\Ботолина\P102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348" y="604912"/>
            <a:ext cx="5407373" cy="424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мероприятия 1150 лет\P1020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086" y="236454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9829" y="632098"/>
            <a:ext cx="5247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Малой Родине посвящается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520</Words>
  <Application>Microsoft Office PowerPoint</Application>
  <PresentationFormat>Произвольный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Сотрудничество профессиональной образовательной организации со священнослужителями Рославльского благочиния Смоленской епархии по духовно-нравственному воспитанию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Ирина</cp:lastModifiedBy>
  <cp:revision>48</cp:revision>
  <dcterms:created xsi:type="dcterms:W3CDTF">2014-09-17T17:56:43Z</dcterms:created>
  <dcterms:modified xsi:type="dcterms:W3CDTF">2014-09-28T20:23:19Z</dcterms:modified>
</cp:coreProperties>
</file>